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8" r:id="rId3"/>
    <p:sldId id="257" r:id="rId4"/>
    <p:sldId id="278" r:id="rId5"/>
    <p:sldId id="300" r:id="rId6"/>
    <p:sldId id="283" r:id="rId7"/>
    <p:sldId id="280" r:id="rId8"/>
    <p:sldId id="286" r:id="rId9"/>
    <p:sldId id="291" r:id="rId10"/>
    <p:sldId id="287" r:id="rId11"/>
    <p:sldId id="284" r:id="rId12"/>
    <p:sldId id="285" r:id="rId13"/>
    <p:sldId id="303" r:id="rId14"/>
    <p:sldId id="305" r:id="rId15"/>
    <p:sldId id="304" r:id="rId16"/>
    <p:sldId id="292" r:id="rId17"/>
    <p:sldId id="293" r:id="rId18"/>
    <p:sldId id="294" r:id="rId19"/>
    <p:sldId id="295" r:id="rId20"/>
    <p:sldId id="296" r:id="rId21"/>
    <p:sldId id="297" r:id="rId22"/>
    <p:sldId id="302" r:id="rId23"/>
    <p:sldId id="288" r:id="rId24"/>
    <p:sldId id="289" r:id="rId25"/>
    <p:sldId id="301" r:id="rId26"/>
    <p:sldId id="299" r:id="rId27"/>
    <p:sldId id="277" r:id="rId28"/>
    <p:sldId id="261" r:id="rId29"/>
    <p:sldId id="259" r:id="rId30"/>
    <p:sldId id="262" r:id="rId31"/>
    <p:sldId id="264" r:id="rId32"/>
    <p:sldId id="263" r:id="rId33"/>
    <p:sldId id="271" r:id="rId34"/>
    <p:sldId id="272" r:id="rId35"/>
    <p:sldId id="274" r:id="rId36"/>
    <p:sldId id="275" r:id="rId37"/>
    <p:sldId id="276" r:id="rId38"/>
    <p:sldId id="273" r:id="rId39"/>
    <p:sldId id="266" r:id="rId40"/>
    <p:sldId id="267" r:id="rId41"/>
    <p:sldId id="268" r:id="rId42"/>
    <p:sldId id="265" r:id="rId43"/>
    <p:sldId id="269" r:id="rId44"/>
    <p:sldId id="260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55" autoAdjust="0"/>
  </p:normalViewPr>
  <p:slideViewPr>
    <p:cSldViewPr snapToGrid="0" snapToObjects="1">
      <p:cViewPr varScale="1">
        <p:scale>
          <a:sx n="99" d="100"/>
          <a:sy n="99" d="100"/>
        </p:scale>
        <p:origin x="-7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9B9A8-BA99-D440-84DA-E1EBAAA2BC8A}" type="datetimeFigureOut">
              <a:rPr lang="en-US" smtClean="0"/>
              <a:t>4/7/17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19977-2B67-184B-9F2A-A95BC25F1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Right side of the heart supplies the lungs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Left side supplies the rest of the body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19977-2B67-184B-9F2A-A95BC25F11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8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19977-2B67-184B-9F2A-A95BC25F11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7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19977-2B67-184B-9F2A-A95BC25F11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7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 &amp; AV are above supraventricular</a:t>
            </a:r>
            <a:r>
              <a:rPr lang="en-US" baseline="0" dirty="0" smtClean="0"/>
              <a:t> vs. bundle of His and below are ventricular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19977-2B67-184B-9F2A-A95BC25F11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5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 &amp; AV are above supraventricular</a:t>
            </a:r>
            <a:r>
              <a:rPr lang="en-US" baseline="0" dirty="0" smtClean="0"/>
              <a:t> vs. bundle of His and below are ventricular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19977-2B67-184B-9F2A-A95BC25F11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51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Measuring</a:t>
            </a:r>
            <a:r>
              <a:rPr lang="en-US" baseline="0" dirty="0" smtClean="0"/>
              <a:t> the difference in electrical potential between A &amp; B</a:t>
            </a:r>
            <a:endParaRPr lang="en-US" dirty="0" smtClean="0"/>
          </a:p>
          <a:p>
            <a:r>
              <a:rPr lang="en-US" dirty="0" smtClean="0"/>
              <a:t>Augmented are in reference to a central terminal (effectively</a:t>
            </a:r>
            <a:r>
              <a:rPr lang="en-US" baseline="0" dirty="0" smtClean="0"/>
              <a:t> 0)</a:t>
            </a:r>
            <a:endParaRPr lang="en-US" dirty="0" smtClean="0"/>
          </a:p>
          <a:p>
            <a:r>
              <a:rPr lang="en-US" dirty="0" smtClean="0"/>
              <a:t>Value of lead</a:t>
            </a:r>
            <a:r>
              <a:rPr lang="en-US" baseline="0" dirty="0" smtClean="0"/>
              <a:t>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19977-2B67-184B-9F2A-A95BC25F11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0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D354F-1335-E64E-9E94-31B0C31A8FFC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CFAA2-6E3A-A34F-B2E8-FC4E65A5D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6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dayifoundout.com/wp-content/uploads/2011/10/ekg.png" TargetMode="External"/><Relationship Id="rId4" Type="http://schemas.openxmlformats.org/officeDocument/2006/relationships/hyperlink" Target="http://ekg.academy/images/ekg-componentNames3.gi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irculatorysystemlesson.wikispaces.com/file/view/BloodFlowPhysiology.gif/84430933/BloodFlowPhysiology.gi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Heart Attacks and 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Rosenblum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88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Reproducible</a:t>
            </a:r>
          </a:p>
          <a:p>
            <a:r>
              <a:rPr lang="en-US" dirty="0" smtClean="0"/>
              <a:t>Lung sounds</a:t>
            </a:r>
          </a:p>
          <a:p>
            <a:r>
              <a:rPr lang="en-US" dirty="0" smtClean="0"/>
              <a:t>Trauma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93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AMIs &amp; EKGs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dirty="0" smtClean="0"/>
              <a:t> hypoxic part </a:t>
            </a:r>
            <a:r>
              <a:rPr lang="en-US" dirty="0" smtClean="0"/>
              <a:t>of the heart </a:t>
            </a:r>
            <a:r>
              <a:rPr lang="en-US" dirty="0" smtClean="0"/>
              <a:t>is dying, leading to EKG changes</a:t>
            </a:r>
            <a:endParaRPr lang="en-US" dirty="0" smtClean="0"/>
          </a:p>
          <a:p>
            <a:r>
              <a:rPr lang="en-US" dirty="0" smtClean="0"/>
              <a:t>The hallmark change is </a:t>
            </a:r>
            <a:r>
              <a:rPr lang="en-US" b="1" dirty="0" smtClean="0"/>
              <a:t>ST Segment </a:t>
            </a:r>
            <a:r>
              <a:rPr lang="en-US" b="1" dirty="0" smtClean="0"/>
              <a:t>Elevation </a:t>
            </a:r>
            <a:r>
              <a:rPr lang="en-US" dirty="0" smtClean="0"/>
              <a:t>leading to the name:</a:t>
            </a:r>
          </a:p>
          <a:p>
            <a:pPr marL="457200" lvl="1" indent="0">
              <a:buNone/>
            </a:pPr>
            <a:r>
              <a:rPr lang="en-US" u="sng" dirty="0" smtClean="0"/>
              <a:t>ST Segment Elevated Myocardial Infarction (STEMI)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8517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826447_1331152833571468_8281372513718834598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40" y="0"/>
            <a:ext cx="6872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2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-Depression-May-Represent-Myocardial-Ischaemia----ST-Elevation-May-Represent-Myocardial-Infarc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9" b="12124"/>
          <a:stretch/>
        </p:blipFill>
        <p:spPr>
          <a:xfrm>
            <a:off x="-1" y="4037819"/>
            <a:ext cx="9124060" cy="17013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107835"/>
            <a:ext cx="9124058" cy="13098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 segment Elevated Myocardial Infarction (STEMI)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026773"/>
            <a:ext cx="91240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</a:t>
            </a:r>
            <a:r>
              <a:rPr lang="en-US" sz="1400" dirty="0" smtClean="0"/>
              <a:t>: http</a:t>
            </a:r>
            <a:r>
              <a:rPr lang="en-US" sz="1400" dirty="0"/>
              <a:t>://healthtipsinsurance.com/pics/26/ST-Depression-May-Represent-Myocardial-Ischaemia----ST-Elevation-May-Represent-Myocardial-</a:t>
            </a:r>
            <a:r>
              <a:rPr lang="en-US" sz="1400" dirty="0" smtClean="0"/>
              <a:t>Infarction.jpg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learningcentral.health.unm.edu</a:t>
            </a:r>
            <a:r>
              <a:rPr lang="en-US" sz="1400" dirty="0"/>
              <a:t>/learning/user/</a:t>
            </a:r>
            <a:r>
              <a:rPr lang="en-US" sz="1400" dirty="0" err="1"/>
              <a:t>onlineaccess</a:t>
            </a:r>
            <a:r>
              <a:rPr lang="en-US" sz="1400" dirty="0"/>
              <a:t>/CE/</a:t>
            </a:r>
            <a:r>
              <a:rPr lang="en-US" sz="1400" dirty="0" err="1"/>
              <a:t>intro_baci_online</a:t>
            </a:r>
            <a:r>
              <a:rPr lang="en-US" sz="1400" dirty="0"/>
              <a:t>/interpret/</a:t>
            </a:r>
            <a:r>
              <a:rPr lang="en-US" sz="1400" dirty="0" err="1"/>
              <a:t>img</a:t>
            </a:r>
            <a:r>
              <a:rPr lang="en-US" sz="1400" dirty="0"/>
              <a:t>/</a:t>
            </a:r>
            <a:r>
              <a:rPr lang="en-US" sz="1400" dirty="0" err="1"/>
              <a:t>comp_st.png</a:t>
            </a:r>
            <a:endParaRPr lang="en-US" sz="1400" dirty="0"/>
          </a:p>
        </p:txBody>
      </p:sp>
      <p:pic>
        <p:nvPicPr>
          <p:cNvPr id="7" name="Picture 6" descr="comp_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6" b="10532"/>
          <a:stretch/>
        </p:blipFill>
        <p:spPr>
          <a:xfrm>
            <a:off x="0" y="1669252"/>
            <a:ext cx="9144000" cy="21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4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S-Chest-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660"/>
            <a:ext cx="9144000" cy="36128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316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www.statmedicaleducation.com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-content/uploads/2014/03/EMS-Chest-</a:t>
            </a:r>
            <a:r>
              <a:rPr lang="en-US" dirty="0" err="1"/>
              <a:t>L.png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Lead EKGs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4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Lead EKGs</a:t>
            </a:r>
            <a:endParaRPr lang="en-US" dirty="0"/>
          </a:p>
        </p:txBody>
      </p:sp>
      <p:pic>
        <p:nvPicPr>
          <p:cNvPr id="4" name="Picture 3" descr="Mapped ECG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4805"/>
            <a:ext cx="9144000" cy="38158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7708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Source:https</a:t>
            </a:r>
            <a:r>
              <a:rPr lang="en-US" dirty="0"/>
              <a:t>://</a:t>
            </a:r>
            <a:r>
              <a:rPr lang="en-US" dirty="0" err="1"/>
              <a:t>www.ecgguru.com</a:t>
            </a:r>
            <a:r>
              <a:rPr lang="en-US" dirty="0"/>
              <a:t>/sites/default/files/resource-docs/Mapped%20ECG_0.jpg</a:t>
            </a:r>
          </a:p>
        </p:txBody>
      </p:sp>
    </p:spTree>
    <p:extLst>
      <p:ext uri="{BB962C8B-B14F-4D97-AF65-F5344CB8AC3E}">
        <p14:creationId xmlns:p14="http://schemas.microsoft.com/office/powerpoint/2010/main" val="217393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BLS 12 </a:t>
            </a:r>
            <a:r>
              <a:rPr lang="en-US" dirty="0" smtClean="0"/>
              <a:t>Lead EKGs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AHA recommends a 12 lead be obtained with 10 minutes of patient contact</a:t>
            </a:r>
          </a:p>
          <a:p>
            <a:r>
              <a:rPr lang="en-US" dirty="0" smtClean="0"/>
              <a:t>BLS providers can obtain </a:t>
            </a:r>
            <a:r>
              <a:rPr lang="en-US" dirty="0"/>
              <a:t>12 </a:t>
            </a:r>
            <a:r>
              <a:rPr lang="en-US" dirty="0" smtClean="0"/>
              <a:t>leads</a:t>
            </a:r>
          </a:p>
          <a:p>
            <a:pPr lvl="1"/>
            <a:r>
              <a:rPr lang="en-US" dirty="0" smtClean="0"/>
              <a:t> Adds an average 5.9 minutes</a:t>
            </a:r>
            <a:endParaRPr lang="en-US" dirty="0"/>
          </a:p>
          <a:p>
            <a:pPr lvl="1"/>
            <a:r>
              <a:rPr lang="en-US" dirty="0" smtClean="0"/>
              <a:t>Then rely on online </a:t>
            </a:r>
            <a:r>
              <a:rPr lang="en-US" dirty="0"/>
              <a:t>physician </a:t>
            </a:r>
            <a:r>
              <a:rPr lang="en-US" dirty="0" smtClean="0"/>
              <a:t>interpretation or the monitor’s algorithm</a:t>
            </a:r>
          </a:p>
          <a:p>
            <a:r>
              <a:rPr lang="en-US" dirty="0" smtClean="0"/>
              <a:t>EKG monitors have been shown to have a 74% PPV and 98.1% NPV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4052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Prehospital 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</a:t>
            </a:r>
            <a:r>
              <a:rPr lang="en-US" dirty="0" smtClean="0"/>
              <a:t> – Morphine</a:t>
            </a:r>
          </a:p>
          <a:p>
            <a:r>
              <a:rPr lang="en-US" b="1" dirty="0" smtClean="0"/>
              <a:t>O</a:t>
            </a:r>
            <a:r>
              <a:rPr lang="en-US" dirty="0" smtClean="0"/>
              <a:t> – Oxygen</a:t>
            </a:r>
          </a:p>
          <a:p>
            <a:r>
              <a:rPr lang="en-US" b="1" dirty="0" smtClean="0"/>
              <a:t>N</a:t>
            </a:r>
            <a:r>
              <a:rPr lang="en-US" dirty="0" smtClean="0"/>
              <a:t> – Nitroglycerin</a:t>
            </a:r>
          </a:p>
          <a:p>
            <a:r>
              <a:rPr lang="en-US" b="1" dirty="0" smtClean="0"/>
              <a:t>A</a:t>
            </a:r>
            <a:r>
              <a:rPr lang="en-US" dirty="0" smtClean="0"/>
              <a:t> – Aspirin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88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Aspirin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Platelet </a:t>
            </a:r>
            <a:r>
              <a:rPr lang="en-US" dirty="0" smtClean="0"/>
              <a:t>inhibitor</a:t>
            </a:r>
            <a:endParaRPr lang="en-US" dirty="0" smtClean="0"/>
          </a:p>
          <a:p>
            <a:r>
              <a:rPr lang="en-US" dirty="0" smtClean="0"/>
              <a:t>Standard Dose 324 or </a:t>
            </a:r>
            <a:r>
              <a:rPr lang="en-US" dirty="0" smtClean="0"/>
              <a:t>325mg</a:t>
            </a:r>
          </a:p>
          <a:p>
            <a:r>
              <a:rPr lang="en-US" dirty="0" smtClean="0"/>
              <a:t>Contraindications: allergic</a:t>
            </a:r>
          </a:p>
          <a:p>
            <a:pPr lvl="1"/>
            <a:r>
              <a:rPr lang="en-US" dirty="0" smtClean="0"/>
              <a:t>Be careful with GI bleeding</a:t>
            </a:r>
            <a:endParaRPr lang="en-US" dirty="0" smtClean="0"/>
          </a:p>
          <a:p>
            <a:r>
              <a:rPr lang="en-US" dirty="0" smtClean="0"/>
              <a:t>Chew </a:t>
            </a:r>
            <a:r>
              <a:rPr lang="en-US" dirty="0" smtClean="0"/>
              <a:t>it:</a:t>
            </a:r>
          </a:p>
          <a:p>
            <a:pPr lvl="1"/>
            <a:r>
              <a:rPr lang="en-US" dirty="0" smtClean="0"/>
              <a:t>5 minutes to reach the blood vs. 12 for swallowing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1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Nitroglycerin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52920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Dose </a:t>
            </a:r>
            <a:r>
              <a:rPr lang="en-US" dirty="0" smtClean="0"/>
              <a:t>0.4mg sublingual</a:t>
            </a:r>
          </a:p>
          <a:p>
            <a:r>
              <a:rPr lang="en-US" dirty="0" smtClean="0"/>
              <a:t>BLS: Patient Assisted Medication q 3-5 min, max 3 doses (patient and EMS)</a:t>
            </a:r>
            <a:endParaRPr lang="en-US" dirty="0"/>
          </a:p>
          <a:p>
            <a:r>
              <a:rPr lang="en-US" dirty="0" smtClean="0"/>
              <a:t>ALS: same as above. Must have an IV if </a:t>
            </a:r>
            <a:r>
              <a:rPr lang="en-US" dirty="0" err="1" smtClean="0"/>
              <a:t>pt</a:t>
            </a:r>
            <a:r>
              <a:rPr lang="en-US" dirty="0" smtClean="0"/>
              <a:t> is not prescribed NTG</a:t>
            </a:r>
          </a:p>
          <a:p>
            <a:r>
              <a:rPr lang="en-US" dirty="0" smtClean="0"/>
              <a:t>SBP must be &gt; 90 mmHg; No drop of more than 20 </a:t>
            </a:r>
            <a:r>
              <a:rPr lang="en-US" dirty="0" smtClean="0"/>
              <a:t>mmHg &amp; Pulse </a:t>
            </a:r>
            <a:r>
              <a:rPr lang="en-US" dirty="0" smtClean="0"/>
              <a:t>&gt; 60 BPM</a:t>
            </a:r>
          </a:p>
          <a:p>
            <a:r>
              <a:rPr lang="en-US" dirty="0" smtClean="0"/>
              <a:t>No recent pulmonary hypertensive or sexually </a:t>
            </a:r>
            <a:r>
              <a:rPr lang="en-US" dirty="0"/>
              <a:t>e</a:t>
            </a:r>
            <a:r>
              <a:rPr lang="en-US" dirty="0" smtClean="0"/>
              <a:t>nhancing medications within 48 hours</a:t>
            </a:r>
          </a:p>
          <a:p>
            <a:r>
              <a:rPr lang="en-US" dirty="0" smtClean="0"/>
              <a:t>Half life is 1-4 minutes; Effects expected within 1-2 minutes</a:t>
            </a:r>
          </a:p>
        </p:txBody>
      </p:sp>
    </p:spTree>
    <p:extLst>
      <p:ext uri="{BB962C8B-B14F-4D97-AF65-F5344CB8AC3E}">
        <p14:creationId xmlns:p14="http://schemas.microsoft.com/office/powerpoint/2010/main" val="125385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Cardiac Anatomy Review</a:t>
            </a:r>
          </a:p>
          <a:p>
            <a:r>
              <a:rPr lang="en-US" dirty="0" smtClean="0"/>
              <a:t>Acute Coronary Syndrome</a:t>
            </a:r>
          </a:p>
          <a:p>
            <a:r>
              <a:rPr lang="en-US" dirty="0" smtClean="0"/>
              <a:t>STEMIs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14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Oxygen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Only provide oxygen when indicated</a:t>
            </a:r>
          </a:p>
          <a:p>
            <a:pPr lvl="1"/>
            <a:r>
              <a:rPr lang="en-US" dirty="0" smtClean="0"/>
              <a:t>SpO2 &lt; 94%</a:t>
            </a:r>
          </a:p>
          <a:p>
            <a:r>
              <a:rPr lang="en-US" dirty="0" smtClean="0"/>
              <a:t>AHA: “there is insufficient evidence to support routine use of oxygen in uncomplicated ACS without signs of hypoxemia or heart failure or both”</a:t>
            </a:r>
          </a:p>
          <a:p>
            <a:r>
              <a:rPr lang="en-US" dirty="0" smtClean="0"/>
              <a:t>RCT of oxygen in STEMI found no improvement in pain and worst outcomes at 6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6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Morphine (and Fentanyl)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Additionally pain management</a:t>
            </a:r>
          </a:p>
          <a:p>
            <a:r>
              <a:rPr lang="en-US" dirty="0" smtClean="0"/>
              <a:t>Morphine:</a:t>
            </a:r>
          </a:p>
          <a:p>
            <a:pPr lvl="1"/>
            <a:r>
              <a:rPr lang="en-US" dirty="0" smtClean="0"/>
              <a:t>0.1 mg/kg IV or IM</a:t>
            </a:r>
          </a:p>
          <a:p>
            <a:pPr lvl="1"/>
            <a:r>
              <a:rPr lang="en-US" dirty="0" smtClean="0"/>
              <a:t>max single dose of 20mg</a:t>
            </a:r>
            <a:r>
              <a:rPr lang="en-US" dirty="0"/>
              <a:t> </a:t>
            </a:r>
            <a:r>
              <a:rPr lang="en-US" dirty="0" smtClean="0"/>
              <a:t>with 10mg repeat dose allowed</a:t>
            </a:r>
          </a:p>
          <a:p>
            <a:r>
              <a:rPr lang="en-US" dirty="0" smtClean="0"/>
              <a:t>Fentanyl:</a:t>
            </a:r>
          </a:p>
          <a:p>
            <a:pPr lvl="1"/>
            <a:r>
              <a:rPr lang="en-US" dirty="0" smtClean="0"/>
              <a:t>1 mcg/kg IV or IN or IM</a:t>
            </a:r>
          </a:p>
          <a:p>
            <a:pPr lvl="1"/>
            <a:r>
              <a:rPr lang="en-US" dirty="0" smtClean="0"/>
              <a:t>Max single dose of 200 mcg with </a:t>
            </a:r>
            <a:r>
              <a:rPr lang="en-US" smtClean="0"/>
              <a:t>a repeat dose of 200 mcg max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976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4-04 at 2.38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2" y="1198739"/>
            <a:ext cx="7439708" cy="4912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6493" y="6326314"/>
            <a:ext cx="445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2016 Maryland EMS Protocols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Definitive 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24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Definitive </a:t>
            </a:r>
            <a:r>
              <a:rPr lang="en-US" dirty="0" smtClean="0"/>
              <a:t>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Fibro</a:t>
            </a:r>
          </a:p>
          <a:p>
            <a:r>
              <a:rPr lang="en-US" dirty="0" smtClean="0"/>
              <a:t>PCI</a:t>
            </a:r>
          </a:p>
          <a:p>
            <a:r>
              <a:rPr lang="en-US" dirty="0" smtClean="0"/>
              <a:t>Video?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62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Aehlert</a:t>
            </a:r>
            <a:r>
              <a:rPr lang="en-US" dirty="0"/>
              <a:t> B. ECGs Made Easy. Fifth Edition ed. St. Louis, Missouri: Elsevier Mosby; 2013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Draft 4 – 15-17; 10; 22;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51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andrew:Desktop:2017-03-28 18-14 page 1.pd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0" y="1030422"/>
            <a:ext cx="9057142" cy="39060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609866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Progression </a:t>
            </a:r>
            <a:r>
              <a:rPr lang="en-US" dirty="0"/>
              <a:t>of a STEMI over a period of hours. Source: </a:t>
            </a:r>
            <a:r>
              <a:rPr lang="en-US" dirty="0" err="1"/>
              <a:t>Aehlert</a:t>
            </a:r>
            <a:r>
              <a:rPr lang="en-US" dirty="0"/>
              <a:t> B. ECGs Made Easy. Fifth Edition ed. St. Louis, Missouri: Elsevier Mosby; 2013.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78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Causes of Chest Pain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AAA</a:t>
            </a:r>
          </a:p>
          <a:p>
            <a:r>
              <a:rPr lang="en-US" dirty="0" err="1" smtClean="0"/>
              <a:t>Percarditis</a:t>
            </a:r>
            <a:endParaRPr lang="en-US" dirty="0"/>
          </a:p>
          <a:p>
            <a:r>
              <a:rPr lang="en-US" dirty="0" smtClean="0"/>
              <a:t>PE</a:t>
            </a:r>
          </a:p>
          <a:p>
            <a:r>
              <a:rPr lang="en-US" dirty="0" smtClean="0"/>
              <a:t>Trauma</a:t>
            </a:r>
          </a:p>
          <a:p>
            <a:pPr lvl="1"/>
            <a:r>
              <a:rPr lang="en-US" dirty="0" smtClean="0"/>
              <a:t>Seatbelts, punches,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6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Formation of electrical </a:t>
            </a:r>
            <a:r>
              <a:rPr lang="en-US" dirty="0" err="1" smtClean="0"/>
              <a:t>impluses</a:t>
            </a:r>
            <a:endParaRPr lang="en-US" dirty="0" smtClean="0"/>
          </a:p>
          <a:p>
            <a:r>
              <a:rPr lang="en-US" dirty="0" smtClean="0"/>
              <a:t>Heart fibers depolarizing</a:t>
            </a:r>
          </a:p>
          <a:p>
            <a:r>
              <a:rPr lang="en-US" dirty="0" smtClean="0"/>
              <a:t>Nerves that 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4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Pacemakers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Sinus Atrial </a:t>
            </a:r>
          </a:p>
          <a:p>
            <a:pPr lvl="1"/>
            <a:r>
              <a:rPr lang="en-US" dirty="0" smtClean="0"/>
              <a:t>Intrinsic rate of 60 – 100</a:t>
            </a:r>
          </a:p>
          <a:p>
            <a:pPr lvl="1"/>
            <a:r>
              <a:rPr lang="en-US" dirty="0" smtClean="0"/>
              <a:t>Upper posterior right atrium</a:t>
            </a:r>
          </a:p>
          <a:p>
            <a:r>
              <a:rPr lang="en-US" dirty="0" smtClean="0"/>
              <a:t>Atrioventricular Node (AV Node)</a:t>
            </a:r>
          </a:p>
          <a:p>
            <a:pPr lvl="1"/>
            <a:r>
              <a:rPr lang="en-US" dirty="0" smtClean="0"/>
              <a:t>Intrinsic rate of 40 – 60</a:t>
            </a:r>
          </a:p>
          <a:p>
            <a:pPr lvl="1"/>
            <a:r>
              <a:rPr lang="en-US" dirty="0" smtClean="0"/>
              <a:t>Floor of the right atrium behind the tricuspid valve</a:t>
            </a:r>
          </a:p>
          <a:p>
            <a:r>
              <a:rPr lang="en-US" dirty="0" smtClean="0"/>
              <a:t>Bundle of His/Purkinje Fibers</a:t>
            </a:r>
          </a:p>
          <a:p>
            <a:pPr lvl="1"/>
            <a:r>
              <a:rPr lang="en-US" dirty="0" smtClean="0"/>
              <a:t>Intrinsic rate of 20 – 40</a:t>
            </a:r>
          </a:p>
          <a:p>
            <a:pPr lvl="1"/>
            <a:r>
              <a:rPr lang="en-US" dirty="0" smtClean="0"/>
              <a:t>Ventricular myocardium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97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EKG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information on:</a:t>
            </a:r>
          </a:p>
          <a:p>
            <a:pPr lvl="1"/>
            <a:r>
              <a:rPr lang="en-US" dirty="0" smtClean="0"/>
              <a:t>Conduction</a:t>
            </a:r>
          </a:p>
          <a:p>
            <a:r>
              <a:rPr lang="en-US" dirty="0" smtClean="0"/>
              <a:t>Lead II provides the best view from top to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6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the Heart</a:t>
            </a:r>
            <a:endParaRPr lang="en-US" dirty="0"/>
          </a:p>
        </p:txBody>
      </p:sp>
      <p:pic>
        <p:nvPicPr>
          <p:cNvPr id="4" name="Picture 3" descr="BloodFlowPhysiolog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0" y="71119"/>
            <a:ext cx="7346282" cy="67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12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ekg-componentNames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183"/>
            <a:ext cx="508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5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Limb Leads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17" y="1600200"/>
            <a:ext cx="8506983" cy="4525963"/>
          </a:xfrm>
        </p:spPr>
        <p:txBody>
          <a:bodyPr/>
          <a:lstStyle/>
          <a:p>
            <a:r>
              <a:rPr lang="en-US" dirty="0" smtClean="0"/>
              <a:t>I [L arm (+) </a:t>
            </a:r>
            <a:r>
              <a:rPr lang="en-US" dirty="0" smtClean="0">
                <a:sym typeface="Wingdings"/>
              </a:rPr>
              <a:t> R arm (-)]</a:t>
            </a:r>
            <a:endParaRPr lang="en-US" dirty="0" smtClean="0"/>
          </a:p>
          <a:p>
            <a:r>
              <a:rPr lang="en-US" dirty="0" smtClean="0"/>
              <a:t>II [L leg (+) </a:t>
            </a:r>
            <a:r>
              <a:rPr lang="en-US" dirty="0" smtClean="0">
                <a:sym typeface="Wingdings"/>
              </a:rPr>
              <a:t> R arm (-)]</a:t>
            </a:r>
            <a:endParaRPr lang="en-US" dirty="0" smtClean="0"/>
          </a:p>
          <a:p>
            <a:r>
              <a:rPr lang="en-US" dirty="0" smtClean="0"/>
              <a:t>III [L leg (+) </a:t>
            </a:r>
            <a:r>
              <a:rPr lang="en-US" dirty="0" smtClean="0">
                <a:sym typeface="Wingdings"/>
              </a:rPr>
              <a:t> l arm (-)</a:t>
            </a:r>
            <a:r>
              <a:rPr lang="en-US" dirty="0" smtClean="0"/>
              <a:t>]</a:t>
            </a:r>
          </a:p>
          <a:p>
            <a:r>
              <a:rPr lang="en-US" dirty="0" smtClean="0"/>
              <a:t>But they’re bipolar”</a:t>
            </a:r>
          </a:p>
          <a:p>
            <a:pPr lvl="1"/>
            <a:r>
              <a:rPr lang="en-US" dirty="0" err="1" smtClean="0"/>
              <a:t>aVr</a:t>
            </a:r>
            <a:r>
              <a:rPr lang="en-US" dirty="0" smtClean="0"/>
              <a:t>[R arm (+)]</a:t>
            </a:r>
          </a:p>
          <a:p>
            <a:pPr lvl="1"/>
            <a:r>
              <a:rPr lang="en-US" dirty="0" err="1" smtClean="0"/>
              <a:t>aVL</a:t>
            </a:r>
            <a:r>
              <a:rPr lang="en-US" dirty="0" smtClean="0"/>
              <a:t>[L arm (+)]</a:t>
            </a:r>
          </a:p>
          <a:p>
            <a:pPr lvl="1"/>
            <a:r>
              <a:rPr lang="en-US" dirty="0" err="1" smtClean="0"/>
              <a:t>aVF</a:t>
            </a:r>
            <a:r>
              <a:rPr lang="en-US" dirty="0" smtClean="0"/>
              <a:t>[L leg (+)]</a:t>
            </a:r>
          </a:p>
        </p:txBody>
      </p:sp>
      <p:pic>
        <p:nvPicPr>
          <p:cNvPr id="4" name="Picture 3" descr="Kapitola-10-01-ENG-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21" y="2775790"/>
            <a:ext cx="4013036" cy="335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44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5804" y="1600200"/>
            <a:ext cx="3160995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ek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1" y="900689"/>
            <a:ext cx="5420584" cy="500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4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174397_1346059718747446_6810676802691391886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6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this rhythm coming from?</a:t>
            </a:r>
            <a:endParaRPr lang="en-US" dirty="0"/>
          </a:p>
        </p:txBody>
      </p:sp>
      <p:pic>
        <p:nvPicPr>
          <p:cNvPr id="4" name="Picture 3" descr="image1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11" y="1970638"/>
            <a:ext cx="7063955" cy="1890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312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www.medicine</a:t>
            </a:r>
            <a:r>
              <a:rPr lang="en-US" dirty="0" smtClean="0"/>
              <a:t>-on-</a:t>
            </a:r>
            <a:r>
              <a:rPr lang="en-US" dirty="0" err="1" smtClean="0"/>
              <a:t>line.com</a:t>
            </a:r>
            <a:r>
              <a:rPr lang="en-US" dirty="0" smtClean="0"/>
              <a:t>/html/</a:t>
            </a:r>
            <a:r>
              <a:rPr lang="en-US" dirty="0" err="1" smtClean="0"/>
              <a:t>ecg</a:t>
            </a:r>
            <a:r>
              <a:rPr lang="en-US" dirty="0" smtClean="0"/>
              <a:t>/e0001en_files/image104.png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70967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Supraventricular tachycardia (SVT)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78560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this rhythm coming from?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6312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dirty="0"/>
              <a:t>: https://</a:t>
            </a:r>
            <a:r>
              <a:rPr lang="en-US" dirty="0" err="1"/>
              <a:t>ekg.academy</a:t>
            </a:r>
            <a:r>
              <a:rPr lang="en-US" dirty="0"/>
              <a:t>/</a:t>
            </a:r>
            <a:r>
              <a:rPr lang="en-US" dirty="0" err="1"/>
              <a:t>ecgLessons</a:t>
            </a:r>
            <a:r>
              <a:rPr lang="en-US" dirty="0"/>
              <a:t>/</a:t>
            </a:r>
            <a:r>
              <a:rPr lang="en-US" dirty="0" err="1"/>
              <a:t>ventricularAssets</a:t>
            </a:r>
            <a:r>
              <a:rPr lang="en-US" dirty="0"/>
              <a:t>/v111.gif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0967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Idioventricular rhythm</a:t>
            </a:r>
            <a:endParaRPr lang="en-US" sz="2800" b="1" dirty="0"/>
          </a:p>
        </p:txBody>
      </p:sp>
      <p:pic>
        <p:nvPicPr>
          <p:cNvPr id="3" name="Picture 2" descr="v11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1" y="1791560"/>
            <a:ext cx="7720951" cy="22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6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this rhythm coming from?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6312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dirty="0"/>
              <a:t>: http://</a:t>
            </a:r>
            <a:r>
              <a:rPr lang="en-US" dirty="0" err="1"/>
              <a:t>highered.mheducation.com</a:t>
            </a:r>
            <a:r>
              <a:rPr lang="en-US" dirty="0"/>
              <a:t>/sites/dl/free/0073520713/356821/chap10_5.jpg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0967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Junctional</a:t>
            </a:r>
            <a:r>
              <a:rPr lang="en-US" sz="2800" b="1" dirty="0" smtClean="0"/>
              <a:t> rhythm</a:t>
            </a:r>
            <a:endParaRPr lang="en-US" sz="2800" b="1" dirty="0"/>
          </a:p>
        </p:txBody>
      </p:sp>
      <p:pic>
        <p:nvPicPr>
          <p:cNvPr id="4" name="Picture 3" descr="chap10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0000"/>
            <a:ext cx="914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31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this rhythm coming from?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6312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dirty="0"/>
              <a:t>: https://</a:t>
            </a:r>
            <a:r>
              <a:rPr lang="en-US" dirty="0" err="1"/>
              <a:t>ekg.academy</a:t>
            </a:r>
            <a:r>
              <a:rPr lang="en-US" dirty="0"/>
              <a:t>/</a:t>
            </a:r>
            <a:r>
              <a:rPr lang="en-US" dirty="0" err="1"/>
              <a:t>ecgLessons</a:t>
            </a:r>
            <a:r>
              <a:rPr lang="en-US" dirty="0"/>
              <a:t>/</a:t>
            </a:r>
            <a:r>
              <a:rPr lang="en-US" dirty="0" err="1"/>
              <a:t>ventricularAssets</a:t>
            </a:r>
            <a:r>
              <a:rPr lang="en-US" dirty="0"/>
              <a:t>/v111.gif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0967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Idioventricular rhythm</a:t>
            </a:r>
            <a:endParaRPr lang="en-US" sz="2800" b="1" dirty="0"/>
          </a:p>
        </p:txBody>
      </p:sp>
      <p:pic>
        <p:nvPicPr>
          <p:cNvPr id="3" name="Picture 2" descr="v11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1" y="1791560"/>
            <a:ext cx="7720951" cy="227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78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this rhythm coming from?</a:t>
            </a:r>
            <a:endParaRPr lang="en-US" dirty="0"/>
          </a:p>
        </p:txBody>
      </p:sp>
      <p:pic>
        <p:nvPicPr>
          <p:cNvPr id="4" name="Picture 3" descr="image1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11" y="1970638"/>
            <a:ext cx="7063955" cy="1890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6312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https://s3.amazonaws.com/</a:t>
            </a:r>
            <a:r>
              <a:rPr lang="en-US" dirty="0" err="1"/>
              <a:t>classconnection</a:t>
            </a:r>
            <a:r>
              <a:rPr lang="en-US" dirty="0"/>
              <a:t>/925/flashcards/1513925/gif/31-1502F2E36760A004AD7.gif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0967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Sinus tachycardia</a:t>
            </a:r>
            <a:endParaRPr lang="en-US" sz="2800" b="1" dirty="0"/>
          </a:p>
        </p:txBody>
      </p:sp>
      <p:pic>
        <p:nvPicPr>
          <p:cNvPr id="3" name="Picture 2" descr="31-1502F2E36760A004AD7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178"/>
            <a:ext cx="9144000" cy="30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40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EKG Abnormalities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6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Parts of the Heart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4 Chambers</a:t>
            </a:r>
          </a:p>
          <a:p>
            <a:pPr lvl="1"/>
            <a:r>
              <a:rPr lang="en-US" dirty="0" smtClean="0"/>
              <a:t>Right side responsible for pumping blood to the lungs</a:t>
            </a:r>
          </a:p>
          <a:p>
            <a:pPr lvl="1"/>
            <a:r>
              <a:rPr lang="en-US" dirty="0" smtClean="0"/>
              <a:t>Left side responsible for pumping blood to the rest of the body</a:t>
            </a:r>
          </a:p>
          <a:p>
            <a:r>
              <a:rPr lang="en-US" dirty="0" smtClean="0"/>
              <a:t>Major Vessels</a:t>
            </a:r>
          </a:p>
          <a:p>
            <a:pPr lvl="1"/>
            <a:r>
              <a:rPr lang="en-US" dirty="0" smtClean="0"/>
              <a:t>Right coronary artery</a:t>
            </a:r>
          </a:p>
          <a:p>
            <a:pPr lvl="1"/>
            <a:r>
              <a:rPr lang="en-US" dirty="0" smtClean="0"/>
              <a:t>Left coronary artery</a:t>
            </a:r>
          </a:p>
          <a:p>
            <a:pPr lvl="1"/>
            <a:r>
              <a:rPr lang="en-US" dirty="0" smtClean="0"/>
              <a:t>Circumflex artery</a:t>
            </a:r>
          </a:p>
          <a:p>
            <a:pPr lvl="1"/>
            <a:r>
              <a:rPr lang="en-US" dirty="0" smtClean="0"/>
              <a:t>Left anterior descending artery</a:t>
            </a:r>
          </a:p>
        </p:txBody>
      </p:sp>
    </p:spTree>
    <p:extLst>
      <p:ext uri="{BB962C8B-B14F-4D97-AF65-F5344CB8AC3E}">
        <p14:creationId xmlns:p14="http://schemas.microsoft.com/office/powerpoint/2010/main" val="843869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152" y="1600200"/>
            <a:ext cx="4157647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stemi-and-nstemi-ecg-illustration-p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0200"/>
            <a:ext cx="5057367" cy="4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31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Lead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1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Lead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2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hlinkClick r:id="rId2"/>
              </a:rPr>
              <a:t>https://circulatorysystemlesson.wikispaces.com/file/view/BloodFlowPhysiology.gif/84430933/BloodFlowPhysiology.gif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http://www.todayifoundout.com/wp-content/uploads/2011/10/ekg.png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http://ekg.academy/images/ekg-componentNames3.gif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fblt.cz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-content/uploads/2013/12/Kapitola-10-01-ENG-05.jpg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083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Arteries &amp; Blood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6029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Right </a:t>
            </a:r>
            <a:r>
              <a:rPr lang="en-US" sz="2400" dirty="0" smtClean="0"/>
              <a:t>Coronary Artery</a:t>
            </a:r>
            <a:endParaRPr lang="en-US" sz="2400" dirty="0" smtClean="0"/>
          </a:p>
          <a:p>
            <a:pPr lvl="1"/>
            <a:r>
              <a:rPr lang="en-US" sz="2400" dirty="0"/>
              <a:t>R</a:t>
            </a:r>
            <a:r>
              <a:rPr lang="en-US" sz="2400" dirty="0" smtClean="0"/>
              <a:t>ight </a:t>
            </a:r>
            <a:r>
              <a:rPr lang="en-US" sz="2400" dirty="0"/>
              <a:t>atrium, right ventricle, and the inferior side of the left ventricle and the posterior side of left ventricle for about 85% of the population, among other parts </a:t>
            </a:r>
            <a:r>
              <a:rPr lang="en-US" sz="2400" dirty="0" smtClean="0"/>
              <a:t>Left coronary artery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Left </a:t>
            </a:r>
            <a:r>
              <a:rPr lang="en-US" dirty="0" smtClean="0"/>
              <a:t>Coronary </a:t>
            </a:r>
            <a:r>
              <a:rPr lang="en-US" dirty="0"/>
              <a:t>A</a:t>
            </a:r>
            <a:r>
              <a:rPr lang="en-US" dirty="0" smtClean="0"/>
              <a:t>rtery </a:t>
            </a:r>
            <a:r>
              <a:rPr lang="en-US" dirty="0" smtClean="0"/>
              <a:t>divides into:</a:t>
            </a:r>
          </a:p>
          <a:p>
            <a:pPr lvl="1"/>
            <a:r>
              <a:rPr lang="en-US" sz="2000" dirty="0" smtClean="0"/>
              <a:t>Circumflex </a:t>
            </a:r>
            <a:r>
              <a:rPr lang="en-US" sz="2000" dirty="0" smtClean="0"/>
              <a:t>Artery</a:t>
            </a:r>
            <a:endParaRPr lang="en-US" sz="2000" dirty="0" smtClean="0"/>
          </a:p>
          <a:p>
            <a:pPr lvl="2"/>
            <a:r>
              <a:rPr lang="en-US" sz="2000" dirty="0"/>
              <a:t>left atrium, lateral wall of the left ventricle, and the inferior side of the left ventricle and the posterior side of left ventricle for the remaining 15% of the </a:t>
            </a:r>
            <a:r>
              <a:rPr lang="en-US" sz="2000" dirty="0" smtClean="0"/>
              <a:t>population</a:t>
            </a:r>
          </a:p>
          <a:p>
            <a:pPr lvl="1"/>
            <a:r>
              <a:rPr lang="en-US" sz="2000" dirty="0" smtClean="0"/>
              <a:t>Left </a:t>
            </a:r>
            <a:r>
              <a:rPr lang="en-US" sz="2000" dirty="0" smtClean="0"/>
              <a:t>Anterior </a:t>
            </a:r>
            <a:r>
              <a:rPr lang="en-US" sz="2000" dirty="0"/>
              <a:t>D</a:t>
            </a:r>
            <a:r>
              <a:rPr lang="en-US" sz="2000" dirty="0" smtClean="0"/>
              <a:t>escending Artery</a:t>
            </a:r>
            <a:endParaRPr lang="en-US" sz="2000" dirty="0" smtClean="0"/>
          </a:p>
          <a:p>
            <a:pPr lvl="2"/>
            <a:r>
              <a:rPr lang="en-US" sz="2000" dirty="0" smtClean="0"/>
              <a:t>Anterior </a:t>
            </a:r>
            <a:r>
              <a:rPr lang="en-US" sz="2000" dirty="0"/>
              <a:t>wall of the left ventricle and some of the lateral wall of the left </a:t>
            </a:r>
            <a:r>
              <a:rPr lang="en-US" sz="2000" dirty="0" smtClean="0"/>
              <a:t>ventricle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807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Pacemakers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Sinus Atrial </a:t>
            </a:r>
          </a:p>
          <a:p>
            <a:pPr lvl="1"/>
            <a:r>
              <a:rPr lang="en-US" dirty="0" smtClean="0"/>
              <a:t>Intrinsic rate of 60 – 100</a:t>
            </a:r>
          </a:p>
          <a:p>
            <a:pPr lvl="1"/>
            <a:r>
              <a:rPr lang="en-US" dirty="0" smtClean="0"/>
              <a:t>Upper posterior right atrium</a:t>
            </a:r>
          </a:p>
          <a:p>
            <a:r>
              <a:rPr lang="en-US" dirty="0" smtClean="0"/>
              <a:t>Atrioventricular Node (AV Node)</a:t>
            </a:r>
          </a:p>
          <a:p>
            <a:pPr lvl="1"/>
            <a:r>
              <a:rPr lang="en-US" dirty="0" smtClean="0"/>
              <a:t>Intrinsic rate of 40 – 60</a:t>
            </a:r>
          </a:p>
          <a:p>
            <a:pPr lvl="1"/>
            <a:r>
              <a:rPr lang="en-US" dirty="0" smtClean="0"/>
              <a:t>Floor of the right atrium behind the tricuspid valve</a:t>
            </a:r>
          </a:p>
          <a:p>
            <a:r>
              <a:rPr lang="en-US" dirty="0" smtClean="0"/>
              <a:t>Bundle of His/Purkinje Fibers</a:t>
            </a:r>
          </a:p>
          <a:p>
            <a:pPr lvl="1"/>
            <a:r>
              <a:rPr lang="en-US" dirty="0" smtClean="0"/>
              <a:t>Intrinsic rate of 20 – 40</a:t>
            </a:r>
          </a:p>
          <a:p>
            <a:pPr lvl="1"/>
            <a:r>
              <a:rPr lang="en-US" dirty="0" smtClean="0"/>
              <a:t>Ventricular myocardium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34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Acute Coronary Syndrome (ACS)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therosclerosis </a:t>
            </a:r>
            <a:r>
              <a:rPr lang="en-US" dirty="0" smtClean="0"/>
              <a:t>forms around the walls of major </a:t>
            </a:r>
            <a:r>
              <a:rPr lang="en-US" dirty="0" smtClean="0"/>
              <a:t>arteries</a:t>
            </a:r>
          </a:p>
          <a:p>
            <a:pPr lvl="1"/>
            <a:r>
              <a:rPr lang="en-US" u="sng" dirty="0"/>
              <a:t>C</a:t>
            </a:r>
            <a:r>
              <a:rPr lang="en-US" u="sng" dirty="0" smtClean="0"/>
              <a:t>oronary Artery Disease</a:t>
            </a:r>
            <a:r>
              <a:rPr lang="en-US" dirty="0" smtClean="0"/>
              <a:t>: </a:t>
            </a:r>
            <a:r>
              <a:rPr lang="en-US" dirty="0" smtClean="0"/>
              <a:t>&gt;</a:t>
            </a:r>
            <a:r>
              <a:rPr lang="en-US" dirty="0" smtClean="0"/>
              <a:t>50% of the diameter of the artery is </a:t>
            </a:r>
            <a:r>
              <a:rPr lang="en-US" dirty="0" smtClean="0"/>
              <a:t>restricted</a:t>
            </a:r>
            <a:endParaRPr lang="en-US" dirty="0" smtClean="0"/>
          </a:p>
          <a:p>
            <a:r>
              <a:rPr lang="en-US" dirty="0" smtClean="0"/>
              <a:t>Leads </a:t>
            </a:r>
            <a:r>
              <a:rPr lang="en-US" dirty="0" smtClean="0"/>
              <a:t>to </a:t>
            </a:r>
            <a:r>
              <a:rPr lang="en-US" dirty="0" smtClean="0"/>
              <a:t>transient </a:t>
            </a:r>
            <a:r>
              <a:rPr lang="en-US" dirty="0" smtClean="0"/>
              <a:t>or </a:t>
            </a:r>
            <a:r>
              <a:rPr lang="en-US" dirty="0" smtClean="0"/>
              <a:t>permanent blockages in the flow of blood</a:t>
            </a:r>
            <a:endParaRPr lang="en-US" dirty="0" smtClean="0"/>
          </a:p>
          <a:p>
            <a:r>
              <a:rPr lang="en-US" dirty="0" smtClean="0"/>
              <a:t>If the tissues </a:t>
            </a:r>
            <a:r>
              <a:rPr lang="en-US" dirty="0" smtClean="0"/>
              <a:t>become sufficiently</a:t>
            </a:r>
            <a:r>
              <a:rPr lang="en-US" dirty="0" smtClean="0"/>
              <a:t> </a:t>
            </a:r>
            <a:r>
              <a:rPr lang="en-US" dirty="0" smtClean="0"/>
              <a:t>cut off from the </a:t>
            </a:r>
            <a:r>
              <a:rPr lang="en-US" dirty="0" smtClean="0"/>
              <a:t>blood flow </a:t>
            </a:r>
            <a:r>
              <a:rPr lang="en-US" dirty="0" smtClean="0"/>
              <a:t>it dies </a:t>
            </a:r>
            <a:r>
              <a:rPr lang="en-US" dirty="0" smtClean="0"/>
              <a:t>-&gt; </a:t>
            </a:r>
            <a:r>
              <a:rPr lang="en-US" u="sng" dirty="0" smtClean="0"/>
              <a:t>Acute Myocardial Infarction (AMI)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4111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 Signs </a:t>
            </a:r>
            <a:r>
              <a:rPr lang="en-US" dirty="0" smtClean="0"/>
              <a:t>and Symptoms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Chest </a:t>
            </a:r>
            <a:r>
              <a:rPr lang="en-US" dirty="0"/>
              <a:t>discomfort that may radiate to the arm, shoulders, jaw, or </a:t>
            </a:r>
            <a:r>
              <a:rPr lang="en-US" dirty="0" smtClean="0"/>
              <a:t>back</a:t>
            </a:r>
          </a:p>
          <a:p>
            <a:r>
              <a:rPr lang="en-US" dirty="0" smtClean="0"/>
              <a:t>Generally </a:t>
            </a:r>
            <a:r>
              <a:rPr lang="en-US" dirty="0"/>
              <a:t>described as a crushing pain or </a:t>
            </a:r>
            <a:r>
              <a:rPr lang="en-US" dirty="0" smtClean="0"/>
              <a:t>toothache</a:t>
            </a:r>
          </a:p>
          <a:p>
            <a:r>
              <a:rPr lang="en-US" dirty="0" smtClean="0"/>
              <a:t>May </a:t>
            </a:r>
            <a:r>
              <a:rPr lang="en-US" dirty="0"/>
              <a:t>be accompanied by shortness of breath, sweating, nausea, or vomiting.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78685" y="6401741"/>
            <a:ext cx="337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MIEMSS 2016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8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OPQRST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42" y="1600200"/>
            <a:ext cx="8608382" cy="4525963"/>
          </a:xfrm>
        </p:spPr>
        <p:txBody>
          <a:bodyPr/>
          <a:lstStyle/>
          <a:p>
            <a:r>
              <a:rPr lang="en-US" u="sng" dirty="0" smtClean="0"/>
              <a:t>Onset</a:t>
            </a:r>
            <a:r>
              <a:rPr lang="en-US" dirty="0" smtClean="0"/>
              <a:t>: When did it start? What was going on?</a:t>
            </a:r>
            <a:endParaRPr lang="en-US" dirty="0" smtClean="0"/>
          </a:p>
          <a:p>
            <a:r>
              <a:rPr lang="en-US" u="sng" dirty="0" smtClean="0"/>
              <a:t>Provocation</a:t>
            </a:r>
            <a:r>
              <a:rPr lang="en-US" dirty="0" smtClean="0"/>
              <a:t>: anything make it better or worst?</a:t>
            </a:r>
          </a:p>
          <a:p>
            <a:r>
              <a:rPr lang="en-US" u="sng" dirty="0" smtClean="0"/>
              <a:t>Quality</a:t>
            </a:r>
            <a:r>
              <a:rPr lang="en-US" dirty="0" smtClean="0"/>
              <a:t>: describe it?</a:t>
            </a:r>
          </a:p>
          <a:p>
            <a:r>
              <a:rPr lang="en-US" u="sng" dirty="0" smtClean="0"/>
              <a:t>Radiation</a:t>
            </a:r>
            <a:r>
              <a:rPr lang="en-US" dirty="0" smtClean="0"/>
              <a:t>: moving anywhere?</a:t>
            </a:r>
          </a:p>
          <a:p>
            <a:r>
              <a:rPr lang="en-US" u="sng" dirty="0" smtClean="0"/>
              <a:t>Severity</a:t>
            </a:r>
            <a:r>
              <a:rPr lang="en-US" dirty="0" smtClean="0"/>
              <a:t>: 1-10</a:t>
            </a:r>
          </a:p>
          <a:p>
            <a:r>
              <a:rPr lang="en-US" u="sng" dirty="0" smtClean="0"/>
              <a:t>Time</a:t>
            </a:r>
            <a:r>
              <a:rPr lang="en-US" dirty="0" smtClean="0"/>
              <a:t>: how long? Changes over time?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6790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1898</TotalTime>
  <Words>1361</Words>
  <Application>Microsoft Macintosh PowerPoint</Application>
  <PresentationFormat>On-screen Show (4:3)</PresentationFormat>
  <Paragraphs>183</Paragraphs>
  <Slides>44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Black</vt:lpstr>
      <vt:lpstr>Heart Attacks and EMS</vt:lpstr>
      <vt:lpstr>Overview</vt:lpstr>
      <vt:lpstr>Parts of the Heart</vt:lpstr>
      <vt:lpstr>Major Parts of the Heart</vt:lpstr>
      <vt:lpstr>Major Arteries &amp; Blood Supply</vt:lpstr>
      <vt:lpstr>Natural Pacemakers</vt:lpstr>
      <vt:lpstr>Acute Coronary Syndrome (ACS)</vt:lpstr>
      <vt:lpstr>AMI Signs and Symptoms</vt:lpstr>
      <vt:lpstr>OPQRST</vt:lpstr>
      <vt:lpstr>Physical Exam</vt:lpstr>
      <vt:lpstr>AMIs &amp; EKGs</vt:lpstr>
      <vt:lpstr>PowerPoint Presentation</vt:lpstr>
      <vt:lpstr>ST segment Elevated Myocardial Infarction (STEMI)</vt:lpstr>
      <vt:lpstr>12 Lead EKGs</vt:lpstr>
      <vt:lpstr>12 Lead EKGs</vt:lpstr>
      <vt:lpstr>BLS 12 Lead EKGs</vt:lpstr>
      <vt:lpstr>Prehospital Treatment</vt:lpstr>
      <vt:lpstr>Aspirin</vt:lpstr>
      <vt:lpstr>Nitroglycerin</vt:lpstr>
      <vt:lpstr>Oxygen</vt:lpstr>
      <vt:lpstr>Morphine (and Fentanyl)</vt:lpstr>
      <vt:lpstr>Definitive Care</vt:lpstr>
      <vt:lpstr>Definitive Care</vt:lpstr>
      <vt:lpstr>Sources</vt:lpstr>
      <vt:lpstr>PowerPoint Presentation</vt:lpstr>
      <vt:lpstr>Other Causes of Chest Pain</vt:lpstr>
      <vt:lpstr>Electrical Activity</vt:lpstr>
      <vt:lpstr>Pacemakers</vt:lpstr>
      <vt:lpstr>EKG</vt:lpstr>
      <vt:lpstr>PowerPoint Presentation</vt:lpstr>
      <vt:lpstr>Standard Limb Leads</vt:lpstr>
      <vt:lpstr>Intervals</vt:lpstr>
      <vt:lpstr>PowerPoint Presentation</vt:lpstr>
      <vt:lpstr>Where is this rhythm coming from?</vt:lpstr>
      <vt:lpstr>Where is this rhythm coming from?</vt:lpstr>
      <vt:lpstr>Where is this rhythm coming from?</vt:lpstr>
      <vt:lpstr>Where is this rhythm coming from?</vt:lpstr>
      <vt:lpstr>Where is this rhythm coming from?</vt:lpstr>
      <vt:lpstr>EKG Abnormalities</vt:lpstr>
      <vt:lpstr>STEMI</vt:lpstr>
      <vt:lpstr>PowerPoint Presentation</vt:lpstr>
      <vt:lpstr>12 Lead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Cardiac Coned</dc:title>
  <dc:creator>Andrew Rosenblum</dc:creator>
  <cp:lastModifiedBy>Andrew Rosenblum</cp:lastModifiedBy>
  <cp:revision>26</cp:revision>
  <dcterms:created xsi:type="dcterms:W3CDTF">2016-04-08T00:20:28Z</dcterms:created>
  <dcterms:modified xsi:type="dcterms:W3CDTF">2017-04-09T01:21:24Z</dcterms:modified>
</cp:coreProperties>
</file>